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gb6Zs813gcXUn6t5vxgQeTzju1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BB93B1-8554-4CE0-9D3B-A45735CB469B}">
  <a:tblStyle styleId="{8CBB93B1-8554-4CE0-9D3B-A45735CB469B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AF3CD861-3364-4ACD-9D0B-A61C46E8B2E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86F93CD-30D6-42E0-ABD6-A4775405875B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D116E5A-E7D3-44A2-B1B8-BDC91C5C8BF9}" styleName="Table_3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07" name="Google Shape;207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trike="noStrike"/>
          </a:p>
        </p:txBody>
      </p:sp>
      <p:sp>
        <p:nvSpPr>
          <p:cNvPr id="225" name="Google Shape;22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그래프 각각에 대한 설명 필요</a:t>
            </a:r>
            <a:endParaRPr strike="noStrike"/>
          </a:p>
        </p:txBody>
      </p:sp>
      <p:sp>
        <p:nvSpPr>
          <p:cNvPr id="237" name="Google Shape;23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oknim과 w2e nft를 소유한 유저들 중 임의로 한명씩의 유저에 대해 파악해본 결과 </a:t>
            </a:r>
            <a:endParaRPr/>
          </a:p>
        </p:txBody>
      </p:sp>
      <p:sp>
        <p:nvSpPr>
          <p:cNvPr id="277" name="Google Shape;277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e5d06170e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g29e5d06170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61397b1c3b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g261397b1c3b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99f3e0dbb6_1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g299f3e0dbb6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9e5d06170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29e5d0617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99f3e0dbb6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g299f3e0dbb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99f3e0dbb6_2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299f3e0dbb6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9f3e0dbb6_2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99f3e0dbb6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99f3e0dbb6_1_2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3" name="Google Shape;443;g299f3e0dbb6_1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스크리나는 두가지의 nft를 발행 oknim과 soulboundtoken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oknim과 w2e에 대한 설명</a:t>
            </a: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trike="noStrike"/>
          </a:p>
        </p:txBody>
      </p:sp>
      <p:sp>
        <p:nvSpPr>
          <p:cNvPr id="152" name="Google Shape;15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trike="noStrike"/>
          </a:p>
        </p:txBody>
      </p:sp>
      <p:sp>
        <p:nvSpPr>
          <p:cNvPr id="182" name="Google Shape;18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e5d06170e_0_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g29e5d06170e_0_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g29e5d06170e_0_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g29e5d06170e_0_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g29e5d06170e_0_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blog.naver.com/kimwh253967/223225583115?&amp;isInf=true&amp;infParams=eyJzY2lkIjoxNzA3MTE1NDgwODQwMDAsInNraWQiOjM2Nzg5MzM4MzI3ODExMiwiY2lkIjo2MTM3Mjk0MTUwOTY0MTYsInF1ZXJ5IjoibmZ0JUVBJUI0JTgwJUVCJUEwJUE4JUVDJUEzJUJDIn0=" TargetMode="Externa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tn.co.kr/_ln/0101_202305101918504807" TargetMode="External"/><Relationship Id="rId5" Type="http://schemas.openxmlformats.org/officeDocument/2006/relationships/hyperlink" Target="https://biz.chosun.com/policy/politics/election2022/2022/02/07/J7VCF25G6BGRJC3WAY2EQNFHIY/" TargetMode="Externa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hyperlink" Target="http://www.smedaily.co.kr/news/articleView.html?idxno=25300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2"/>
          <p:cNvCxnSpPr/>
          <p:nvPr/>
        </p:nvCxnSpPr>
        <p:spPr>
          <a:xfrm rot="10800000">
            <a:off x="943897" y="6488583"/>
            <a:ext cx="11248103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2"/>
          <p:cNvSpPr/>
          <p:nvPr/>
        </p:nvSpPr>
        <p:spPr>
          <a:xfrm>
            <a:off x="1055440" y="1844824"/>
            <a:ext cx="10081120" cy="2798894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1235899" y="1964954"/>
            <a:ext cx="9720202" cy="2543116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1555354" y="2474893"/>
            <a:ext cx="908133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NFT 거래 패턴과 NFT 동향 정보 기반의 사용자 분석</a:t>
            </a:r>
            <a:endParaRPr sz="3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4362993" y="3459778"/>
            <a:ext cx="346601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서울과학기술대학교 데이터사이언스학과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허준봉, 강훈, 배소희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지도교수: 김경옥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" name="Google Shape;210;p30"/>
          <p:cNvCxnSpPr/>
          <p:nvPr/>
        </p:nvCxnSpPr>
        <p:spPr>
          <a:xfrm rot="10800000">
            <a:off x="-14748" y="427350"/>
            <a:ext cx="8288593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1" name="Google Shape;211;p30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3" t="22669" r="27131" b="24523"/>
          <a:stretch/>
        </p:blipFill>
        <p:spPr>
          <a:xfrm rot="8088566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1206269" y="738510"/>
            <a:ext cx="911338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고객 세분화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931815" y="1447988"/>
            <a:ext cx="64224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군집화 결과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1206275" y="1916575"/>
            <a:ext cx="107118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군집화 결과 총 5개의 군집이 생성(1번 군집:85명, 2번 군집:17명, 3번 군집:10명, 4번 군집:75명, 5번 군집:147명).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가장 왼쪽의 그림은 군집 간의 계층 구조를 나타내는 dendrogram, 두번째 그림은 군집 별 데이터 포인트의 실루엣 계수를 시각화 한 것.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1번 군집에 포함된 모든 데이터 포인트들의 실루엣 계수는 전체 평균 실루엣 계수보다 낮았으며, 그 중 다수는 음수의 실루엣 계수를 가지는 것을 확인.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이는 1번 군집의 응집력이 상대적으로 낮고 2번 군집과의 분리력 또한 낮아 해당 군집에 포함된 다수의 유저들이 2번 군집과 유사한 특성을 가진 것을 나타냄.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반면에 2,3,5번 군집은 모든 데이터 포인트는 평균보다 높은 실루엣 계수를 보였으며 4번 군집의 일부는 5번 군집과 유사한 특성을 가져 음수의 실루엣 계수를 보이지만 대다수는 평균보다 높은 실루엣 계수를 보임.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3175" y="4144426"/>
            <a:ext cx="2893825" cy="23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23951" y="4197076"/>
            <a:ext cx="4852703" cy="23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/>
          <p:nvPr/>
        </p:nvSpPr>
        <p:spPr>
          <a:xfrm>
            <a:off x="5047623" y="5044942"/>
            <a:ext cx="302400" cy="291600"/>
          </a:xfrm>
          <a:prstGeom prst="ellipse">
            <a:avLst/>
          </a:prstGeom>
          <a:solidFill>
            <a:srgbClr val="FFC5C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0"/>
          <p:cNvSpPr/>
          <p:nvPr/>
        </p:nvSpPr>
        <p:spPr>
          <a:xfrm>
            <a:off x="4662091" y="5044942"/>
            <a:ext cx="302400" cy="291600"/>
          </a:xfrm>
          <a:prstGeom prst="ellipse">
            <a:avLst/>
          </a:prstGeom>
          <a:solidFill>
            <a:srgbClr val="FFC5C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0"/>
          <p:cNvSpPr/>
          <p:nvPr/>
        </p:nvSpPr>
        <p:spPr>
          <a:xfrm>
            <a:off x="4327134" y="5044942"/>
            <a:ext cx="302400" cy="291600"/>
          </a:xfrm>
          <a:prstGeom prst="ellipse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0"/>
          <p:cNvSpPr/>
          <p:nvPr/>
        </p:nvSpPr>
        <p:spPr>
          <a:xfrm>
            <a:off x="3743083" y="5044942"/>
            <a:ext cx="302400" cy="291600"/>
          </a:xfrm>
          <a:prstGeom prst="ellipse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0"/>
          <p:cNvSpPr/>
          <p:nvPr/>
        </p:nvSpPr>
        <p:spPr>
          <a:xfrm>
            <a:off x="3032836" y="5044967"/>
            <a:ext cx="302400" cy="291600"/>
          </a:xfrm>
          <a:prstGeom prst="ellipse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8" name="Google Shape;228;p10"/>
          <p:cNvCxnSpPr/>
          <p:nvPr/>
        </p:nvCxnSpPr>
        <p:spPr>
          <a:xfrm rot="10800000">
            <a:off x="-14748" y="427350"/>
            <a:ext cx="8288593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9" name="Google Shape;229;p10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3" t="22669" r="27129" b="24523"/>
          <a:stretch/>
        </p:blipFill>
        <p:spPr>
          <a:xfrm rot="8088566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0"/>
          <p:cNvSpPr txBox="1"/>
          <p:nvPr/>
        </p:nvSpPr>
        <p:spPr>
          <a:xfrm>
            <a:off x="1206269" y="738510"/>
            <a:ext cx="91133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고객 세분화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"/>
          <p:cNvSpPr txBox="1"/>
          <p:nvPr/>
        </p:nvSpPr>
        <p:spPr>
          <a:xfrm>
            <a:off x="931815" y="1447988"/>
            <a:ext cx="64224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군집 별 특성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0"/>
          <p:cNvSpPr txBox="1"/>
          <p:nvPr/>
        </p:nvSpPr>
        <p:spPr>
          <a:xfrm>
            <a:off x="1206268" y="1798776"/>
            <a:ext cx="100017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아래 그림은 군집 별로 각 변수의 평균을 구하여 시각화.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1번 군집(85명)은 많은 NFT를 소유하고 있으면서 비교적 비싼 가격의 NFT를 소유하고 있는 유저들의 군집.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2번 군집(17명)은 소유하고 있는 NFT의 가격은 낮지만 매우 많은 개수의 NFT를 소유하고 있는 유저들의 군집.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3번 군집(10명)은 소유하고 있는 NFT의 개수는 적지만 매우 고가의 NFT를 소유한 유저들의 군집.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4번 군집(75명)은 소유하고 있는 NFT의 개수와 가격이 가장 낮은 유저들의 군집.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5번 군집(147명)은 NFT 소유량이 적고 가격이 낮은 NFT를 소유한 대다수의 유저들에 대한 군집.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10"/>
          <p:cNvPicPr preferRelativeResize="0"/>
          <p:nvPr/>
        </p:nvPicPr>
        <p:blipFill rotWithShape="1">
          <a:blip r:embed="rId4">
            <a:alphaModFix/>
          </a:blip>
          <a:srcRect l="1632"/>
          <a:stretch/>
        </p:blipFill>
        <p:spPr>
          <a:xfrm>
            <a:off x="1098100" y="3949947"/>
            <a:ext cx="10165026" cy="20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"/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0" name="Google Shape;240;p11"/>
          <p:cNvCxnSpPr/>
          <p:nvPr/>
        </p:nvCxnSpPr>
        <p:spPr>
          <a:xfrm rot="10800000">
            <a:off x="-14748" y="427350"/>
            <a:ext cx="8288593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1" name="Google Shape;241;p11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3" t="22669" r="27129" b="24523"/>
          <a:stretch/>
        </p:blipFill>
        <p:spPr>
          <a:xfrm rot="8088566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1"/>
          <p:cNvSpPr txBox="1"/>
          <p:nvPr/>
        </p:nvSpPr>
        <p:spPr>
          <a:xfrm>
            <a:off x="1206269" y="738510"/>
            <a:ext cx="91133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고객 세분화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1"/>
          <p:cNvSpPr txBox="1"/>
          <p:nvPr/>
        </p:nvSpPr>
        <p:spPr>
          <a:xfrm>
            <a:off x="931815" y="1447988"/>
            <a:ext cx="64224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군집 별 Oknim, W2E 소유량 분석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1"/>
          <p:cNvSpPr txBox="1"/>
          <p:nvPr/>
        </p:nvSpPr>
        <p:spPr>
          <a:xfrm>
            <a:off x="1206268" y="1916583"/>
            <a:ext cx="1000166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아래 그림은 군집 별로 Oknim과 W2E 소유량을 시각화 한 그래프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1"/>
          <p:cNvSpPr txBox="1"/>
          <p:nvPr/>
        </p:nvSpPr>
        <p:spPr>
          <a:xfrm>
            <a:off x="892625" y="4628172"/>
            <a:ext cx="10629000" cy="1924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비교적 높은 가격의 NFT를 다수 소유하고 있는1번 군집에서 Oknim 유저의 비율이 높았으며, 매우 낮은 가격의 NFT를 극소량 소유한 4번 군집에서는 W2E 유저의 비율이 높음.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1번 군집의 경우 다른 군집들에 비해 Oknim NFT을 5~9개 소유한 유저의 비율이 눈에 띄게 높은 반면에, 2,3,4번 군집의 경우 Oknim NFT를 1~2개 소유한 유저가 대부분</a:t>
            </a:r>
            <a:r>
              <a:rPr lang="en-US" sz="1200">
                <a:solidFill>
                  <a:schemeClr val="dk1"/>
                </a:solidFill>
              </a:rPr>
              <a:t>임.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4번 군집에서 W2E NFT를 10개 이상 소유한 유저의 비율이 매우 높음.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1번 군집의 경우 W2E NFT를 주로 1개만 소유하는 사용자가 많으며, 2, 3 군집은 상대적으로 W2E item의 소유량이 적음.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1"/>
          <p:cNvSpPr txBox="1"/>
          <p:nvPr/>
        </p:nvSpPr>
        <p:spPr>
          <a:xfrm>
            <a:off x="7982240" y="5196909"/>
            <a:ext cx="354725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6268" y="2341150"/>
            <a:ext cx="3257090" cy="2396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63358" y="2341150"/>
            <a:ext cx="3257090" cy="2396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20448" y="2341150"/>
            <a:ext cx="3257090" cy="239621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1"/>
          <p:cNvSpPr txBox="1"/>
          <p:nvPr/>
        </p:nvSpPr>
        <p:spPr>
          <a:xfrm>
            <a:off x="8570125" y="719975"/>
            <a:ext cx="31179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1번 군집 : 비교적 높은 가격, 많은 NFT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2번 군집 : 낮은 가격, 매우 많은 NFT 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3번 군집 : 매우 높은 가격, 비교적 적은 NFT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4번 군집 : 매우 낮은 가격, 매우 적은 NFT 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5번 군집 : 낮은 가격, 적은 NFT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7" name="Google Shape;257;p13"/>
          <p:cNvCxnSpPr/>
          <p:nvPr/>
        </p:nvCxnSpPr>
        <p:spPr>
          <a:xfrm rot="10800000">
            <a:off x="-14748" y="427350"/>
            <a:ext cx="8288593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8" name="Google Shape;258;p13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3" t="22669" r="27129" b="24523"/>
          <a:stretch/>
        </p:blipFill>
        <p:spPr>
          <a:xfrm rot="8088566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3"/>
          <p:cNvSpPr txBox="1"/>
          <p:nvPr/>
        </p:nvSpPr>
        <p:spPr>
          <a:xfrm>
            <a:off x="1206269" y="738510"/>
            <a:ext cx="91133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고객 세분화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3"/>
          <p:cNvSpPr txBox="1"/>
          <p:nvPr/>
        </p:nvSpPr>
        <p:spPr>
          <a:xfrm>
            <a:off x="931815" y="1447988"/>
            <a:ext cx="64224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군집 별 normal transaction 추세 분석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3"/>
          <p:cNvSpPr txBox="1"/>
          <p:nvPr/>
        </p:nvSpPr>
        <p:spPr>
          <a:xfrm>
            <a:off x="1206268" y="1916583"/>
            <a:ext cx="10403841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 군집 별 거래 활동의 추세를 확인하기 위하여 Ethereum과 Polygon을 모두 포함하여 2020년 1월 1일부터 2023년 8월 31일까지의 normal transaction 데이터를 API를 통해 수집.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 별로 normal transaction 횟수를 한달 간격으로 집계하였으며, normal transaction 횟수가 모두 0인 유저들은 분석에서 제외.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 별로 월별 normal transaction 횟수 시계열에 대한 회귀 계수를 측정하였으며, t-test 결과 회귀 계수가 유의하지 않은 유저는 0으로 설정.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1번과 2번의 군집에 포함된 대부분의 유저들은 normal transaction이 증가하는 추세.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3번과 4번의 군집에 포함된 유저들은 normal transaction이 증가하는 추세가 거의 없음.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2" name="Google Shape;262;p13"/>
          <p:cNvGraphicFramePr/>
          <p:nvPr/>
        </p:nvGraphicFramePr>
        <p:xfrm>
          <a:off x="1212734" y="37247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{AF3CD861-3364-4ACD-9D0B-A61C46E8B2EA}</a:tableStyleId>
              </a:tblPr>
              <a:tblGrid>
                <a:gridCol w="165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0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Cluster label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00" marR="9300" marT="9300" marB="44675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Count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00" marR="9300" marT="9300" marB="44675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Coefficient – 1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00" marR="9300" marT="9300" marB="44675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Coefficient – 0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00" marR="9300" marT="9300" marB="44675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Average of the total sum of normal transaction 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300" marR="9300" marT="9300" marB="44675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비교적 높은 가격, 많은 NFT 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85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Quattrocento Sans"/>
                        <a:buNone/>
                      </a:pPr>
                      <a:r>
                        <a:rPr lang="en-US" sz="1000" b="1" i="0" u="sng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 sz="1000" b="1" u="sng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Quattrocento Sans"/>
                        <a:buNone/>
                      </a:pPr>
                      <a:r>
                        <a:rPr lang="en-US" sz="10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Quattrocento Sans"/>
                        <a:buNone/>
                      </a:pPr>
                      <a:r>
                        <a:rPr lang="en-US" sz="10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858.58 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0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낮은 가격, 매우 많은 NFT</a:t>
                      </a:r>
                      <a:r>
                        <a:rPr lang="en-US" sz="105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  <a:endParaRPr sz="100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Quattrocento Sans"/>
                        <a:buNone/>
                      </a:pPr>
                      <a:r>
                        <a:rPr lang="en-US" sz="1000" b="1" i="0" u="sng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  <a:endParaRPr sz="1000" u="sng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Quattrocento Sans"/>
                        <a:buNone/>
                      </a:pPr>
                      <a:r>
                        <a:rPr lang="en-US" sz="10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Quattrocento Sans"/>
                        <a:buNone/>
                      </a:pPr>
                      <a:r>
                        <a:rPr lang="en-US" sz="10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2544.65 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en-US" sz="100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00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매우 높은 가격, 비교적 적은 NFT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00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Quattrocento Sans"/>
                        <a:buNone/>
                      </a:pPr>
                      <a:r>
                        <a:rPr lang="en-US" sz="10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Quattrocento Sans"/>
                        <a:buNone/>
                      </a:pPr>
                      <a:r>
                        <a:rPr lang="en-US" sz="1000" b="1" i="0" u="sng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000" u="sng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Quattrocento Sans"/>
                        <a:buNone/>
                      </a:pPr>
                      <a:r>
                        <a:rPr lang="en-US" sz="10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212.10 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매우 낮은 가격, 매우 적은 NFT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75</a:t>
                      </a:r>
                      <a:endParaRPr sz="100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Quattrocento Sans"/>
                        <a:buNone/>
                      </a:pPr>
                      <a:r>
                        <a:rPr lang="en-US" sz="10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Quattrocento Sans"/>
                        <a:buNone/>
                      </a:pPr>
                      <a:r>
                        <a:rPr lang="en-US" sz="1000" b="1" i="0" u="sng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71</a:t>
                      </a:r>
                      <a:endParaRPr sz="1000" u="sng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Quattrocento Sans"/>
                        <a:buNone/>
                      </a:pPr>
                      <a:r>
                        <a:rPr lang="en-US" sz="10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16.45 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r>
                        <a:rPr lang="en-US" sz="100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00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낮은 가격, 적은 NFT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147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00" marR="76200" marT="38100" marB="3810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Quattrocento Sans"/>
                        <a:buNone/>
                      </a:pPr>
                      <a:r>
                        <a:rPr lang="en-US" sz="10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45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Quattrocento Sans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102</a:t>
                      </a:r>
                      <a:endParaRPr sz="1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Quattrocento Sans"/>
                        <a:buNone/>
                      </a:pPr>
                      <a:r>
                        <a:rPr lang="en-US" sz="10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191.20 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00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334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132</a:t>
                      </a:r>
                      <a:endParaRPr sz="100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212</a:t>
                      </a:r>
                      <a:endParaRPr sz="100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00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9" name="Google Shape;269;p31"/>
          <p:cNvCxnSpPr/>
          <p:nvPr/>
        </p:nvCxnSpPr>
        <p:spPr>
          <a:xfrm rot="10800000">
            <a:off x="-14748" y="427350"/>
            <a:ext cx="8288593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0" name="Google Shape;270;p31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3" t="22669" r="27129" b="24523"/>
          <a:stretch/>
        </p:blipFill>
        <p:spPr>
          <a:xfrm rot="8088566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 txBox="1"/>
          <p:nvPr/>
        </p:nvSpPr>
        <p:spPr>
          <a:xfrm>
            <a:off x="1206269" y="738510"/>
            <a:ext cx="91133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고객 세분화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931815" y="1447988"/>
            <a:ext cx="642244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고객 세분화 결과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1206268" y="1916583"/>
            <a:ext cx="104622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Oknim은 거래를 통해 판매되는 형식의 NFT 컬렉션이므로, 비교적 높은 가격의 NFT를 다수 소유하는 1번 군집의 유저들이 많이 소유하는 경향을 띔.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즉, Oknim NFT의 주 고객층은 자금을 가지고 가격이 있는 NFT를 적극적으로 구매하는 유저들.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W2E은 와치파티 이벤트에 참여한 유저들에게 배포하는 형식의 NFT 컬렉션이므로 거래를 통해 판매되지 않음.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매우 낮은 가격의 NFT를 극 소량 보유하고 있는 유저들의 군집인 4번 군집에서 W2E 유저의 비율이 높음.</a:t>
            </a:r>
            <a:endParaRPr sz="120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</a:rPr>
              <a:t>4번 군집에서 W2E NFT를 10개 이상 보유하고 있는 유저의 비율이 가장 높은 것으로 보아 4번 군집에 포함된 고객들이 지속적으로 와치파티에 참여하는 경향을 가지고 있음</a:t>
            </a:r>
            <a:endParaRPr sz="120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즉, W2E NFT의 고객층은 자금을 가지고 NFT 거래를 적극적으로 하기 보다 무료로 획득할 수 있는 NFT 또는 극 저가의 NFT를 소량 수집할 목적을 가진 유저들.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0" name="Google Shape;280;p32"/>
          <p:cNvCxnSpPr/>
          <p:nvPr/>
        </p:nvCxnSpPr>
        <p:spPr>
          <a:xfrm rot="10800000">
            <a:off x="-14748" y="427350"/>
            <a:ext cx="8288593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1" name="Google Shape;281;p32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3" t="22669" r="27129" b="24523"/>
          <a:stretch/>
        </p:blipFill>
        <p:spPr>
          <a:xfrm rot="8088566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2"/>
          <p:cNvSpPr txBox="1"/>
          <p:nvPr/>
        </p:nvSpPr>
        <p:spPr>
          <a:xfrm>
            <a:off x="1206269" y="738510"/>
            <a:ext cx="91133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고객 세분화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8479" y="2000471"/>
            <a:ext cx="1410200" cy="9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8432" y="2960393"/>
            <a:ext cx="3070499" cy="3089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48794" y="1992903"/>
            <a:ext cx="1882575" cy="1020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6" name="Google Shape;286;p32"/>
          <p:cNvGraphicFramePr/>
          <p:nvPr/>
        </p:nvGraphicFramePr>
        <p:xfrm>
          <a:off x="7890781" y="20036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{386F93CD-30D6-42E0-ABD6-A4775405875B}</a:tableStyleId>
              </a:tblPr>
              <a:tblGrid>
                <a:gridCol w="78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item</a:t>
                      </a:r>
                      <a:endParaRPr sz="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30</a:t>
                      </a:r>
                      <a:endParaRPr sz="8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collection</a:t>
                      </a:r>
                      <a:endParaRPr sz="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entropy</a:t>
                      </a:r>
                      <a:endParaRPr sz="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0.35</a:t>
                      </a:r>
                      <a:endParaRPr sz="8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7" name="Google Shape;287;p32"/>
          <p:cNvSpPr/>
          <p:nvPr/>
        </p:nvSpPr>
        <p:spPr>
          <a:xfrm>
            <a:off x="11007232" y="2000471"/>
            <a:ext cx="504000" cy="10206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32"/>
          <p:cNvSpPr txBox="1"/>
          <p:nvPr/>
        </p:nvSpPr>
        <p:spPr>
          <a:xfrm>
            <a:off x="6398431" y="1538135"/>
            <a:ext cx="307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W2E item을 30개 보유한 유저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4948" y="1994903"/>
            <a:ext cx="1391470" cy="1016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0" name="Google Shape;290;p32"/>
          <p:cNvGraphicFramePr/>
          <p:nvPr/>
        </p:nvGraphicFramePr>
        <p:xfrm>
          <a:off x="2078298" y="20023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{386F93CD-30D6-42E0-ABD6-A4775405875B}</a:tableStyleId>
              </a:tblPr>
              <a:tblGrid>
                <a:gridCol w="78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item</a:t>
                      </a:r>
                      <a:endParaRPr sz="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65</a:t>
                      </a:r>
                      <a:endParaRPr sz="8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collection</a:t>
                      </a:r>
                      <a:endParaRPr sz="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46</a:t>
                      </a:r>
                      <a:endParaRPr sz="8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entropy</a:t>
                      </a:r>
                      <a:endParaRPr sz="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0.91</a:t>
                      </a:r>
                      <a:endParaRPr sz="8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91" name="Google Shape;291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4948" y="3011503"/>
            <a:ext cx="2969633" cy="302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724623" y="2002315"/>
            <a:ext cx="2053575" cy="393514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/>
          <p:nvPr/>
        </p:nvSpPr>
        <p:spPr>
          <a:xfrm>
            <a:off x="5281402" y="1989293"/>
            <a:ext cx="504000" cy="39135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674948" y="1538135"/>
            <a:ext cx="307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Oknim item을 3개 보유한 유저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e5d06170e_1_2"/>
          <p:cNvSpPr/>
          <p:nvPr/>
        </p:nvSpPr>
        <p:spPr>
          <a:xfrm>
            <a:off x="210222" y="206833"/>
            <a:ext cx="11771700" cy="6444300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0" name="Google Shape;300;g29e5d06170e_1_2"/>
          <p:cNvCxnSpPr/>
          <p:nvPr/>
        </p:nvCxnSpPr>
        <p:spPr>
          <a:xfrm rot="10800000">
            <a:off x="-14855" y="427350"/>
            <a:ext cx="8288700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1" name="Google Shape;301;g29e5d06170e_1_2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0" t="22669" r="27134" b="24523"/>
          <a:stretch/>
        </p:blipFill>
        <p:spPr>
          <a:xfrm rot="8088564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29e5d06170e_1_2"/>
          <p:cNvSpPr txBox="1"/>
          <p:nvPr/>
        </p:nvSpPr>
        <p:spPr>
          <a:xfrm>
            <a:off x="1206269" y="738510"/>
            <a:ext cx="91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키워드 검색량과 유저 거래량 간의 상관성 분석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g29e5d06170e_1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0377" y="3648015"/>
            <a:ext cx="3758516" cy="278427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29e5d06170e_1_2"/>
          <p:cNvSpPr txBox="1"/>
          <p:nvPr/>
        </p:nvSpPr>
        <p:spPr>
          <a:xfrm>
            <a:off x="931815" y="1447988"/>
            <a:ext cx="642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키워드 검색량과의 상관관계 분석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29e5d06170e_1_2"/>
          <p:cNvSpPr txBox="1"/>
          <p:nvPr/>
        </p:nvSpPr>
        <p:spPr>
          <a:xfrm>
            <a:off x="1206268" y="1916583"/>
            <a:ext cx="104715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NFT 뿐만 아니라 블록체인과 암호화폐에 대한 유저들의 관심도에 의해 유저들의 거래량이 변화할 수 있다 생각하여 Naver labs에서 각각의 키워드 (</a:t>
            </a:r>
            <a:r>
              <a:rPr lang="en-US" sz="1200">
                <a:solidFill>
                  <a:schemeClr val="dk1"/>
                </a:solidFill>
              </a:rPr>
              <a:t>NFT, 블록체인, 암호화폐)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별로 Naver 검색량 데이터를 수집.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키워드의 Naver 검색량과 Oknim, W2E 유저들의 normal transaction 트렌드와의 시차 별로(lag 별) 상관성을 분석.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NFT, 블록체인, 암호화폐 관련 검색량 트렌드가 Oknim과 W2E 유저들의 거래 행위에 어떤 영향을 미치는지를 파악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g29e5d06170e_1_2" descr="Tidy Time Series Analysis, Part 4: Lags and Autocorrelati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02806" y="4001605"/>
            <a:ext cx="2678819" cy="2407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4"/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2" name="Google Shape;312;p14"/>
          <p:cNvCxnSpPr/>
          <p:nvPr/>
        </p:nvCxnSpPr>
        <p:spPr>
          <a:xfrm rot="10800000">
            <a:off x="-14748" y="427350"/>
            <a:ext cx="8288593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13" name="Google Shape;313;p14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3" t="22669" r="27129" b="24523"/>
          <a:stretch/>
        </p:blipFill>
        <p:spPr>
          <a:xfrm rot="8088566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4"/>
          <p:cNvSpPr txBox="1"/>
          <p:nvPr/>
        </p:nvSpPr>
        <p:spPr>
          <a:xfrm>
            <a:off x="1206269" y="738510"/>
            <a:ext cx="91133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NFT 키워드 트렌드와 유저 거래량 간의 상관성 분석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4"/>
          <p:cNvSpPr txBox="1"/>
          <p:nvPr/>
        </p:nvSpPr>
        <p:spPr>
          <a:xfrm>
            <a:off x="1304134" y="6319582"/>
            <a:ext cx="20689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NFT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4"/>
          <p:cNvSpPr txBox="1"/>
          <p:nvPr/>
        </p:nvSpPr>
        <p:spPr>
          <a:xfrm>
            <a:off x="5061527" y="6354419"/>
            <a:ext cx="20689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암호화폐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4"/>
          <p:cNvSpPr txBox="1"/>
          <p:nvPr/>
        </p:nvSpPr>
        <p:spPr>
          <a:xfrm>
            <a:off x="8749572" y="6354418"/>
            <a:ext cx="20689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블록체인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4"/>
          <p:cNvSpPr txBox="1"/>
          <p:nvPr/>
        </p:nvSpPr>
        <p:spPr>
          <a:xfrm>
            <a:off x="931815" y="1447988"/>
            <a:ext cx="642244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키워드 별 상관계수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4"/>
          <p:cNvSpPr txBox="1"/>
          <p:nvPr/>
        </p:nvSpPr>
        <p:spPr>
          <a:xfrm>
            <a:off x="1206268" y="1916583"/>
            <a:ext cx="105243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2020년 1월 1일부터 2023년 8월 31일 까지의 각 키워드에 대한 네이버 검색량과 유저들의 normal transaction 트렌드와의 피어슨 상관계수를 시차 별로 도출하였으며, 상관계수 검정에서의 p-value가 0.05보다 클 경우 상관계수가 유의하지 않아 0으로 취급.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"NFT 키워드와 관련하여 normal transaction 트렌드에서 높은 상관관계를 보이는 일부 유저들을 확인할 수 있지만, '암호화폐' 및 '블록체인' 키워드에서는 상관관계가 높은 유저들을 찾기 어려움.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‘NFT’ 키워드 검색량과의 상관계수에서 Oknim과 W2E 유저 간의 상관계수는 큰 차이가 없음.</a:t>
            </a:r>
            <a:endParaRPr sz="12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7755" y="3496252"/>
            <a:ext cx="2872699" cy="288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05593" y="3492988"/>
            <a:ext cx="2980813" cy="288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50467" y="3492988"/>
            <a:ext cx="2867249" cy="288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8" name="Google Shape;328;p34"/>
          <p:cNvCxnSpPr/>
          <p:nvPr/>
        </p:nvCxnSpPr>
        <p:spPr>
          <a:xfrm rot="10800000">
            <a:off x="-14748" y="427350"/>
            <a:ext cx="8288593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9" name="Google Shape;329;p34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3" t="22669" r="27129" b="24523"/>
          <a:stretch/>
        </p:blipFill>
        <p:spPr>
          <a:xfrm rot="8088566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4"/>
          <p:cNvSpPr txBox="1"/>
          <p:nvPr/>
        </p:nvSpPr>
        <p:spPr>
          <a:xfrm>
            <a:off x="1206269" y="738510"/>
            <a:ext cx="91133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NFT 키워드에 대한 동적 토픽 모델링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4"/>
          <p:cNvSpPr txBox="1"/>
          <p:nvPr/>
        </p:nvSpPr>
        <p:spPr>
          <a:xfrm>
            <a:off x="931815" y="1447988"/>
            <a:ext cx="642244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동적 토픽 모델링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4"/>
          <p:cNvSpPr txBox="1"/>
          <p:nvPr/>
        </p:nvSpPr>
        <p:spPr>
          <a:xfrm>
            <a:off x="1206275" y="1916573"/>
            <a:ext cx="104679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토픽 모델링이란 다량의 문서 집합에서 주제(토픽)을 찾아내는 자연어 처리 기술 중 하나로, 특정 주제에 속하는 단어들의 패턴을 찾아내어 문서나 문장들을 해당 주제로 그룹화하는 작업을 의미.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 중 동적 토픽 모델링은 시간에 따라 변화하는 텍스트 데이터에서의 토픽의 변화를 추적할 수 있는 방법론.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‘NFT’와 관련된 기사들을 수집하고 동적 토픽 모델링을 수행하여  NFT와 관련된 토픽은 어떤 것들이 있는지 그리고 시간에 따라 해당 토픽들이 어떻게 변화하는지를 분석.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NFT 시장의 동향과 트렌드를 파악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Oknim, W2E 유저들의 거래 행동과 토픽들 간의 상관관계를 확인하여 유저들의 거래 행동이 어떠한 토픽과 상관성을 가지는지 파악.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34" descr="Topic Modeling, LDA · ratsgo's blo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0339" y="4077929"/>
            <a:ext cx="4831322" cy="231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61397b1c3b_6_0"/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9" name="Google Shape;339;g261397b1c3b_6_0"/>
          <p:cNvCxnSpPr/>
          <p:nvPr/>
        </p:nvCxnSpPr>
        <p:spPr>
          <a:xfrm rot="10800000">
            <a:off x="-14748" y="427350"/>
            <a:ext cx="8288593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0" name="Google Shape;340;g261397b1c3b_6_0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3" t="22669" r="27129" b="24523"/>
          <a:stretch/>
        </p:blipFill>
        <p:spPr>
          <a:xfrm rot="8088566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261397b1c3b_6_0"/>
          <p:cNvSpPr txBox="1"/>
          <p:nvPr/>
        </p:nvSpPr>
        <p:spPr>
          <a:xfrm>
            <a:off x="1206269" y="738510"/>
            <a:ext cx="91133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NFT 키워드에 대한 동적 토픽 모델링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261397b1c3b_6_0"/>
          <p:cNvSpPr txBox="1"/>
          <p:nvPr/>
        </p:nvSpPr>
        <p:spPr>
          <a:xfrm>
            <a:off x="931815" y="1447988"/>
            <a:ext cx="64224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g261397b1c3b_6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0561" y="4187899"/>
            <a:ext cx="3214425" cy="2228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4" name="Google Shape;344;g261397b1c3b_6_0"/>
          <p:cNvGraphicFramePr/>
          <p:nvPr/>
        </p:nvGraphicFramePr>
        <p:xfrm>
          <a:off x="1842753" y="42018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{386F93CD-30D6-42E0-ABD6-A4775405875B}</a:tableStyleId>
              </a:tblPr>
              <a:tblGrid>
                <a:gridCol w="184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47625" marB="47625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 수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47625" marB="47625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2021년 10월~2021년 12월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47625" marB="47625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3813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47625" marB="47625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2022년 1월~2022년 3월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47625" marB="47625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5130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47625" marB="47625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2022년 4월~2022년 6월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47625" marB="47625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3951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47625" marB="47625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2022년 7월~2022년 9월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47625" marB="47625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2877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47625" marB="47625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2022년 10월~2022년 12월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47625" marB="47625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2287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47625" marB="47625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2023년 1월~2023년 3월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47625" marB="47625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1644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47625" marB="47625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2023년 4월~2023년 6월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47625" marB="47625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1462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47625" marB="47625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2023년 7월~2023년 9월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47625" marB="47625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1088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0" marR="95250" marT="47625" marB="47625">
                    <a:lnL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45" name="Google Shape;345;g261397b1c3b_6_0"/>
          <p:cNvSpPr txBox="1"/>
          <p:nvPr/>
        </p:nvSpPr>
        <p:spPr>
          <a:xfrm>
            <a:off x="1206268" y="1916583"/>
            <a:ext cx="104037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뉴스 </a:t>
            </a:r>
            <a:r>
              <a:rPr lang="en-US" sz="1200">
                <a:solidFill>
                  <a:schemeClr val="dk1"/>
                </a:solidFill>
              </a:rPr>
              <a:t>및 컨텐츠 검색 서비스인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‘빅카인즈’를 활용하여 2021년 10월부터 2023년 9월까지 ‘NFT’라는 단어를 포함하고 있는 뉴스 기사를 수집하여 키워드를 추출 (내용이 중복된 기사는 제거).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하나의 기사를 하나의 문서로 취급하였으며, 3개월 단위로 기간을 나눈 기간 별 문서의 개수는 아래의 표와 같음.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문서는 총 168,896개의 독립적인 키워드들로 구성되어 있었으며, 유의미한 키워드만을 추출하기 위하여 5개 이하의 문서에서 사용된 키워드 또는 전체 문서의 50% 이상에서 나타나는 키워드들은 키워드 사전에서 제거.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 결과 총 37,974개의 단어들로 키워드 사전을 구성.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최적의 토픽 개수를 도출하기 위하여 토픽 개수 별 c_v coherence score를 산출하였으며, 그 결과 토픽의 개수를 17개로 설정하는 것이 가장 적합.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/>
          <p:nvPr/>
        </p:nvSpPr>
        <p:spPr>
          <a:xfrm>
            <a:off x="210222" y="206833"/>
            <a:ext cx="11771556" cy="6444335"/>
          </a:xfrm>
          <a:custGeom>
            <a:avLst/>
            <a:gdLst/>
            <a:ahLst/>
            <a:cxnLst/>
            <a:rect l="l" t="t" r="r" b="b"/>
            <a:pathLst>
              <a:path w="11771556" h="6444335" extrusionOk="0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348460" y="355368"/>
            <a:ext cx="11495081" cy="6147264"/>
          </a:xfrm>
          <a:custGeom>
            <a:avLst/>
            <a:gdLst/>
            <a:ahLst/>
            <a:cxnLst/>
            <a:rect l="l" t="t" r="r" b="b"/>
            <a:pathLst>
              <a:path w="11771556" h="6444335" extrusionOk="0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 cap="flat" cmpd="sng">
            <a:solidFill>
              <a:srgbClr val="00154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0" name="Google Shape;100;p1"/>
          <p:cNvCxnSpPr/>
          <p:nvPr/>
        </p:nvCxnSpPr>
        <p:spPr>
          <a:xfrm rot="10800000">
            <a:off x="3817832" y="1223763"/>
            <a:ext cx="4556336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1"/>
          <p:cNvSpPr txBox="1"/>
          <p:nvPr/>
        </p:nvSpPr>
        <p:spPr>
          <a:xfrm>
            <a:off x="4086599" y="753650"/>
            <a:ext cx="40188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1863634" y="1785257"/>
            <a:ext cx="9161417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Malgun Gothic"/>
              <a:buAutoNum type="arabicPeriod"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기업 및 데이터 소개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Malgun Gothic"/>
              <a:buAutoNum type="arabicPeriod"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고객 세분화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Malgun Gothic"/>
              <a:buAutoNum type="arabicPeriod"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키워드 검색량과 유저 거래량 간의 상관성 분석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Malgun Gothic"/>
              <a:buAutoNum type="arabicPeriod"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NFT 키워드에 대한 동적 토픽 모델링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Malgun Gothic"/>
              <a:buAutoNum type="arabicPeriod"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결론 및 제안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99f3e0dbb6_1_33"/>
          <p:cNvSpPr/>
          <p:nvPr/>
        </p:nvSpPr>
        <p:spPr>
          <a:xfrm>
            <a:off x="210222" y="206833"/>
            <a:ext cx="11771700" cy="6444300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1" name="Google Shape;351;g299f3e0dbb6_1_33"/>
          <p:cNvCxnSpPr/>
          <p:nvPr/>
        </p:nvCxnSpPr>
        <p:spPr>
          <a:xfrm rot="10800000">
            <a:off x="-14855" y="427350"/>
            <a:ext cx="8288700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2" name="Google Shape;352;g299f3e0dbb6_1_33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5" t="22669" r="27129" b="24523"/>
          <a:stretch/>
        </p:blipFill>
        <p:spPr>
          <a:xfrm rot="8088564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299f3e0dbb6_1_33"/>
          <p:cNvSpPr txBox="1"/>
          <p:nvPr/>
        </p:nvSpPr>
        <p:spPr>
          <a:xfrm>
            <a:off x="1206269" y="738510"/>
            <a:ext cx="91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NFT 키워드에 대한 동적 토픽 모델링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4" name="Google Shape;354;g299f3e0dbb6_1_33"/>
          <p:cNvGraphicFramePr/>
          <p:nvPr/>
        </p:nvGraphicFramePr>
        <p:xfrm>
          <a:off x="741508" y="119664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{386F93CD-30D6-42E0-ABD6-A4775405875B}</a:tableStyleId>
              </a:tblPr>
              <a:tblGrid>
                <a:gridCol w="185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6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Topic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keywords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Topic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keywords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블록체인 경제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'지원', '디지털', '산업', '기업', '교육', '사업', '분야', '지역', '블록체인', '문화', '활용', '진행', '추진', '구축’, '부산', '경제', '계획', '교수', '환경', '지식', '혁신', '육성'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메타버스 산업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'메타버스', '메타', '버스', '가상', '콘텐츠', '세계', '공간', '아바타', '디지털', '서비스', '현실', '기업', '활용', '제작', '게임', 'VR', '가능', '가상세계', '경제'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디지털 아트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'작품', '작가', '미술', '아트', '전시', '예술', '디지털', '갤러리', '미술품', '시장', '참여', '세계', '아티스트', '한국', '그림', '서울', 'TV', '감상', '판매', '미디어', 'LG', '공간', '유명', '아트페어'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블록체인 서비스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'블록체인', '서비스', '발행', '프로젝트', '제공', '진행', '예정', '오픈', '클레이튼', '참여', '거래', '출시', '커뮤니티', '토큰', '마켓', '판매', '이벤트', '생태', '지원', '계획', '활용', '지갑'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증시 분석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'주가', '상승', '대비', '매출', '시장', '실적', '기록', '종목', '전망', '증가', '연구원', '내년', '투자', '매수', '주식', '증시', '성장', '기준', '하락', '예상', '전년', '이익', '영업', '영업이익'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디지털 자산권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'디지털', '블록체인', '거래', '자산', '서비스', '가능', '활용', '가치', '토큰', '발행', '정보', '소유권', '소유', '불가능', '부여', '시장', '인증', '고유', '이용', '싸이월드', '사용', '적용', '저작'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금융 투자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'투자', '금융', '기업', '시장', '자산', '주식', '부동산', '펀드', '규모', '스타트업', '유치', 'ETF', '성장', '투자자', '수익', '상품', '회사', '증권', '서비스', '대표', '은행', '관리', '회장', '경영', '업계'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암호화폐 시장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가상', '비트코인', '자산', '화폐', '거래소', '코인', '거래', '암호', '시장', '코빗', '업비트', '이더리움', '암호화폐', '가상자산', '블록체인', '가격', '투자', '달러', '두나무', '미국', '상장',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경매 시장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'달러', '경매', '시장', '판매', '가격', '세계', '낙찰', '거래', '미국', '미술품', '중국', 'CEO', '작품', '가치', '최고', '우크라이나', '기록', '투자', '규모', '기부', '국보', '트위터', 'BAYC', '머스크'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AI 산업 혁신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'기업', 'AI', '서비스', 'CES', '산업', '디지털', '세계', '데이터', '시장', '인공지능', '보안', '정보', '혁신', '전망', '시대', '미국', '로봇', '클라우드', '분야', '제품', '삼성전자', '미래'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가상 자산 정책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'자산', '가상', '규제', '후보', '가상자산', '과세', '정부', '정책', '시장', '대선', '보호', '공약', '국민', '산업', '거래', '디지털', '제도', '의원', '이재명', '금융', '윤석열', '마련', '투자자', '변호사'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글로벌 블록체인 전략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‘'사업', '블록체인', '투자', '콘텐츠', '기업', '대표', '서비스', '계획', '글로벌', '추진', '메타버스', '시장', '구축', '확보', '협력', '디지털', '전략', '체결', '진출', '회사', '분야', '확대', '확장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7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엔터 사업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'하이브', '콘텐츠', 'IP', '아티스트', '사업', '글로벌', '음악', '드라마', 'BTS', '제작', '웹툰', '영상', '팬덤', '팬들', '영화', '선수', '공연', '엔터테인먼트', '스포츠', '예정', '음원', '대표', '판매'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블록체인 이벤트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'행사', '블록체인', '대표', '개최', '진행', '라인', '참여', '주제', '글로벌', '참가', '예정', '부산', '한국', '부스', '세계', '포럼', '오프라인', '강연', 'SM', '기업', '서울', '도시', '참석', '콘퍼런스',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사회 변화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'생각', '사람', '사람들', '시작', '정도', '대표', '이야기', '시대', '세상', '자신', '사회', '한국', '중요', '경제', '교수', '세계', '모습', '변화', '미래', '앵커', '의미', '상황', '인간', '얘기', '말씀', '이름'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디지털 패션 마케팅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'브랜드', '패션', '고객', '명품', '상품', '판매', '제공', '제품', '구매', '진행', '캐릭터', '이벤트', '디지털', '신세계', '업계', '온라인', '제작', '마케팅', 'MZ세대'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블록체인 게임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'게임', '블록체인', '위메이드', 'P2E', '출시', '글로벌', '게임사', '컴투스', '위믹스', '시장', '아이템', '서비스', '이용자', '넷마블', '대표', '신작', '모바일', '계획', '카카오게임즈', '엔씨소프트’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9e5d06170e_0_0"/>
          <p:cNvSpPr/>
          <p:nvPr/>
        </p:nvSpPr>
        <p:spPr>
          <a:xfrm>
            <a:off x="210222" y="206833"/>
            <a:ext cx="11771700" cy="6444300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0" name="Google Shape;360;g29e5d06170e_0_0"/>
          <p:cNvCxnSpPr/>
          <p:nvPr/>
        </p:nvCxnSpPr>
        <p:spPr>
          <a:xfrm rot="10800000">
            <a:off x="-14855" y="427350"/>
            <a:ext cx="8288700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1" name="Google Shape;361;g29e5d06170e_0_0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5" t="22669" r="27129" b="24523"/>
          <a:stretch/>
        </p:blipFill>
        <p:spPr>
          <a:xfrm rot="8088564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9e5d06170e_0_0"/>
          <p:cNvSpPr txBox="1"/>
          <p:nvPr/>
        </p:nvSpPr>
        <p:spPr>
          <a:xfrm>
            <a:off x="1206269" y="738510"/>
            <a:ext cx="91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NFT 키워드에 대한 동적 토픽 모델링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29e5d06170e_0_0"/>
          <p:cNvSpPr txBox="1"/>
          <p:nvPr/>
        </p:nvSpPr>
        <p:spPr>
          <a:xfrm>
            <a:off x="931815" y="1447988"/>
            <a:ext cx="642244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토픽 별 문서 개수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29e5d06170e_0_0"/>
          <p:cNvSpPr txBox="1"/>
          <p:nvPr/>
        </p:nvSpPr>
        <p:spPr>
          <a:xfrm>
            <a:off x="1206274" y="1916573"/>
            <a:ext cx="48897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오른쪽의 그래프는 토픽 별 문서의 개수를 기간 별로 시각화한 것.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전반적으로 모든 토픽 별 문서의 개수는 감소 추세인 것을 확인할 수 있음.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‘증시 분석’ 토픽은 2021년 10월과 12월 사이의 기간에서 문서의 개수가 매우 많았으나, 그 이후로는 하락의 폭이 매우 큰 것을 확인할 수 있음.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‘글로벌 블록체인 전략’ 토픽 역시 2022년 1월과 3월 사이의 기간에 문서의 개수가 매우 많았으나, 그 이후로는 하락의 폭이 매우 큼.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전반적인 하락 추세 속에서 ‘가상 자산 정책‘ 토픽이 정치적 이슈로 인하여 2023년 4월과 6월 사이의 기간에서 잠시 반등하였으나, 그 이후로 다시 크게 하락.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g29e5d06170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4709" y="1639487"/>
            <a:ext cx="5376653" cy="4812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99f3e0dbb6_1_0"/>
          <p:cNvSpPr/>
          <p:nvPr/>
        </p:nvSpPr>
        <p:spPr>
          <a:xfrm>
            <a:off x="210222" y="206833"/>
            <a:ext cx="11771700" cy="6444300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1" name="Google Shape;371;g299f3e0dbb6_1_0"/>
          <p:cNvCxnSpPr/>
          <p:nvPr/>
        </p:nvCxnSpPr>
        <p:spPr>
          <a:xfrm rot="10800000">
            <a:off x="-14855" y="427350"/>
            <a:ext cx="8288700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2" name="Google Shape;372;g299f3e0dbb6_1_0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5" t="22669" r="27129" b="24523"/>
          <a:stretch/>
        </p:blipFill>
        <p:spPr>
          <a:xfrm rot="8088564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299f3e0dbb6_1_0"/>
          <p:cNvSpPr txBox="1"/>
          <p:nvPr/>
        </p:nvSpPr>
        <p:spPr>
          <a:xfrm>
            <a:off x="1206269" y="738510"/>
            <a:ext cx="91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NFT 키워드에 대한 동적 토픽 모델링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299f3e0dbb6_1_0"/>
          <p:cNvSpPr txBox="1"/>
          <p:nvPr/>
        </p:nvSpPr>
        <p:spPr>
          <a:xfrm>
            <a:off x="888564" y="1203541"/>
            <a:ext cx="47472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기간 별 문서들에 대한 각 토픽의 비중을 시각화.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en-US" sz="12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증시 분석’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토픽은 ‘NFT’의 검색량이 급증했었던 2021년 10월과 12월 사이의 기간에서 토픽의 비중이 매우 높았지만, 그 이후로는 크게 감소하는 추세인 것을 확인할 수 있음.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 NFT와 관련된 주가가 매우 감소하고 있는 것과 연관성이 있어 보이며, 관련주들의 가격 패턴과 토픽 비중의 패턴이 어느 정도 유사한 것을 확인할 수 있음(NFT 관련주가 2023년 3월에 반등한 것과 유사하게 토픽의 비중 또한 해당 기간에 반등한 것을 확인할 수 있음)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g299f3e0dbb6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0240" y="3771899"/>
            <a:ext cx="3436585" cy="2539353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99f3e0dbb6_1_0"/>
          <p:cNvSpPr txBox="1"/>
          <p:nvPr/>
        </p:nvSpPr>
        <p:spPr>
          <a:xfrm>
            <a:off x="7756422" y="427339"/>
            <a:ext cx="4225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출처:</a:t>
            </a:r>
            <a:r>
              <a:rPr lang="en-US" sz="800" b="0" i="0" u="sng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NFT 관련주 : 아톤 핑거 서울옥션 위메이드.. : 네이버블로그 (naver.com)</a:t>
            </a:r>
            <a:endParaRPr sz="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7" name="Google Shape;377;g299f3e0dbb6_1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19693" y="1107810"/>
            <a:ext cx="5326650" cy="53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299f3e0dbb6_1_0"/>
          <p:cNvSpPr/>
          <p:nvPr/>
        </p:nvSpPr>
        <p:spPr>
          <a:xfrm>
            <a:off x="6145518" y="4218582"/>
            <a:ext cx="1284648" cy="1206110"/>
          </a:xfrm>
          <a:prstGeom prst="ellipse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99f3e0dbb6_2_30"/>
          <p:cNvSpPr/>
          <p:nvPr/>
        </p:nvSpPr>
        <p:spPr>
          <a:xfrm>
            <a:off x="210222" y="206833"/>
            <a:ext cx="11771700" cy="6444300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4" name="Google Shape;384;g299f3e0dbb6_2_30"/>
          <p:cNvCxnSpPr/>
          <p:nvPr/>
        </p:nvCxnSpPr>
        <p:spPr>
          <a:xfrm rot="10800000">
            <a:off x="-14855" y="427350"/>
            <a:ext cx="8288700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85" name="Google Shape;385;g299f3e0dbb6_2_30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5" t="22669" r="27129" b="24523"/>
          <a:stretch/>
        </p:blipFill>
        <p:spPr>
          <a:xfrm rot="8088564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299f3e0dbb6_2_30"/>
          <p:cNvSpPr txBox="1"/>
          <p:nvPr/>
        </p:nvSpPr>
        <p:spPr>
          <a:xfrm>
            <a:off x="1206269" y="738510"/>
            <a:ext cx="91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NFT 키워드에 대한 동적 토픽 모델링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g299f3e0dbb6_2_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8805" y="1203550"/>
            <a:ext cx="5326650" cy="53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299f3e0dbb6_2_30"/>
          <p:cNvSpPr txBox="1"/>
          <p:nvPr/>
        </p:nvSpPr>
        <p:spPr>
          <a:xfrm>
            <a:off x="888575" y="1203550"/>
            <a:ext cx="4845000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lang="en-US" sz="12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가상 자산 정책</a:t>
            </a:r>
            <a:r>
              <a:rPr lang="en-US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토픽은 2022년 1월과 3월 사이에 잠시 토픽의 비중이 올라갔다가, 2023년 4월과 6월 사이에 토픽의 비중이 크게 올라간 것을 확인할 수 있음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2022년 2월에 당시 대선 후보였던 이재명이 선거 자금을 마련하기 위하여 NFT를 활용한 ‘이재명 펀드’를 출시하였음. 이와 관련하여 해당 기간에 토픽의 비중이 잠시 올라갔던 것으로 보임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관련기사: </a:t>
            </a:r>
            <a:r>
              <a:rPr lang="en-US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이재명, NFT 활용한 ‘이재명펀드’ 출시…목표 모금액 350억원 - 조선비즈 (chosun.com)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또한 2023년 5월에 더불어민주당 김난국 의원이 ‘이재명 펀드’를 출시하였을 당시 NFT 테마 코인이었던 ‘위믹스＇를 보유하고 있었다는 것이 밝혀지며 이해충돌 논란이 발생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이와 관련하여 2023년 4월과 6월 사이에 해당 토픽의 비중이 크게 증가하였음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관련기사:</a:t>
            </a:r>
            <a:r>
              <a:rPr lang="en-US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[정치]김남국, NFT 대선 펀드 기획...커지는 '이해충돌' 논란 | YTN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299f3e0dbb6_2_30"/>
          <p:cNvSpPr/>
          <p:nvPr/>
        </p:nvSpPr>
        <p:spPr>
          <a:xfrm>
            <a:off x="9376772" y="3869600"/>
            <a:ext cx="1284648" cy="1206110"/>
          </a:xfrm>
          <a:prstGeom prst="ellipse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99f3e0dbb6_2_41"/>
          <p:cNvSpPr/>
          <p:nvPr/>
        </p:nvSpPr>
        <p:spPr>
          <a:xfrm>
            <a:off x="210222" y="206833"/>
            <a:ext cx="11771700" cy="6444300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5" name="Google Shape;395;g299f3e0dbb6_2_41"/>
          <p:cNvCxnSpPr/>
          <p:nvPr/>
        </p:nvCxnSpPr>
        <p:spPr>
          <a:xfrm rot="10800000">
            <a:off x="-14855" y="427350"/>
            <a:ext cx="8288700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96" name="Google Shape;396;g299f3e0dbb6_2_41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5" t="22669" r="27129" b="24523"/>
          <a:stretch/>
        </p:blipFill>
        <p:spPr>
          <a:xfrm rot="8088564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99f3e0dbb6_2_41"/>
          <p:cNvSpPr txBox="1"/>
          <p:nvPr/>
        </p:nvSpPr>
        <p:spPr>
          <a:xfrm>
            <a:off x="1206269" y="738510"/>
            <a:ext cx="91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NFT 키워드에 대한 동적 토픽 모델링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299f3e0dbb6_2_41"/>
          <p:cNvSpPr txBox="1"/>
          <p:nvPr/>
        </p:nvSpPr>
        <p:spPr>
          <a:xfrm>
            <a:off x="877100" y="1129225"/>
            <a:ext cx="5453700" cy="572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lang="en-US" sz="12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블록체인 게임</a:t>
            </a:r>
            <a:r>
              <a:rPr lang="en-US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토픽은 2021년 10월부터 12월 사이의 기간에서는 높은 비중을 차지하고 있다가 그 이후로 잠시 감소하는 추세를 보임.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그러다가 2023년 1월과 3월 사이에 잠시 반등.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3월 국제 개발자 회의 GDC 현장에서 위메이드, 넷마블 등의 게임회사에서 블록체인 게임과 NFT 판매 플랫폼을 홍보함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관련기사: </a:t>
            </a:r>
            <a:r>
              <a:rPr lang="en-US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돈버는 게임 기반 잡는 게임사 ‘NFT 판매 플랫폼’ 확대 나서 &lt; MS healing 休 &lt; 게임 &lt; IT·바이오 &lt; 기사본문 - 중소기업신문 (smedaily.co.kr)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lang="en-US" sz="12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블록체인 이벤트</a:t>
            </a:r>
            <a:r>
              <a:rPr lang="en-US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토픽은 2022년 7월부터 9월 사이에 잠시 토픽의 비중이 증가하고 감소하였다가 2023년 7월부터 9월 사이에 또다시 토픽의 비중이 증가하는 경향을 보임.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9월에 개최되는 블록체인 컨퍼런스 UDC와 관련하여 토픽의 비중이 9월 경에 증가.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2022년 UDC가 부산에서 개최되어 ‘부산’이라는 키워드가 2022년 9월에 발생확률이 올라갔으며, 올해 UDC는 서울에서 개최되어 ‘서울’이라는 키워드가 2023년 9월에 발생 확률이 올라감.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블록체인 서비스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 토픽은 문서 내 토픽 비중이 증가하는 추세가 매우 뚜렷하게 보이며 ‘디지털 아트‘ 역시 증가하는 추세를 보임.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‘증시 분석’,’경매 시장‘,’메타버스 산업‘은 감소하는 추세를 보임.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9" name="Google Shape;399;g299f3e0dbb6_2_41"/>
          <p:cNvGrpSpPr/>
          <p:nvPr/>
        </p:nvGrpSpPr>
        <p:grpSpPr>
          <a:xfrm>
            <a:off x="6330800" y="1196643"/>
            <a:ext cx="5326650" cy="5332100"/>
            <a:chOff x="6160424" y="1203550"/>
            <a:chExt cx="5326650" cy="5332100"/>
          </a:xfrm>
        </p:grpSpPr>
        <p:pic>
          <p:nvPicPr>
            <p:cNvPr id="400" name="Google Shape;400;g299f3e0dbb6_2_4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60424" y="1203550"/>
              <a:ext cx="5326650" cy="533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1" name="Google Shape;401;g299f3e0dbb6_2_41"/>
            <p:cNvSpPr/>
            <p:nvPr/>
          </p:nvSpPr>
          <p:spPr>
            <a:xfrm>
              <a:off x="6540500" y="1425575"/>
              <a:ext cx="4057650" cy="701675"/>
            </a:xfrm>
            <a:custGeom>
              <a:avLst/>
              <a:gdLst/>
              <a:ahLst/>
              <a:cxnLst/>
              <a:rect l="l" t="t" r="r" b="b"/>
              <a:pathLst>
                <a:path w="4057650" h="701675" extrusionOk="0">
                  <a:moveTo>
                    <a:pt x="3175" y="0"/>
                  </a:moveTo>
                  <a:cubicBezTo>
                    <a:pt x="2117" y="60325"/>
                    <a:pt x="1058" y="120650"/>
                    <a:pt x="0" y="180975"/>
                  </a:cubicBezTo>
                  <a:lnTo>
                    <a:pt x="1733550" y="701675"/>
                  </a:lnTo>
                  <a:lnTo>
                    <a:pt x="2400300" y="650875"/>
                  </a:lnTo>
                  <a:lnTo>
                    <a:pt x="2927350" y="438150"/>
                  </a:lnTo>
                  <a:lnTo>
                    <a:pt x="4051300" y="612775"/>
                  </a:lnTo>
                  <a:cubicBezTo>
                    <a:pt x="4053417" y="457200"/>
                    <a:pt x="4055533" y="301625"/>
                    <a:pt x="4057650" y="146050"/>
                  </a:cubicBezTo>
                  <a:lnTo>
                    <a:pt x="3470275" y="209550"/>
                  </a:lnTo>
                  <a:lnTo>
                    <a:pt x="2882900" y="165100"/>
                  </a:lnTo>
                  <a:lnTo>
                    <a:pt x="2292350" y="282575"/>
                  </a:lnTo>
                  <a:lnTo>
                    <a:pt x="574675" y="1174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chemeClr val="accent1"/>
            </a:solidFill>
            <a:ln w="571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g299f3e0dbb6_2_41"/>
            <p:cNvSpPr/>
            <p:nvPr/>
          </p:nvSpPr>
          <p:spPr>
            <a:xfrm>
              <a:off x="6543675" y="3086100"/>
              <a:ext cx="4048125" cy="1000125"/>
            </a:xfrm>
            <a:custGeom>
              <a:avLst/>
              <a:gdLst/>
              <a:ahLst/>
              <a:cxnLst/>
              <a:rect l="l" t="t" r="r" b="b"/>
              <a:pathLst>
                <a:path w="4048125" h="1000125" extrusionOk="0">
                  <a:moveTo>
                    <a:pt x="0" y="0"/>
                  </a:moveTo>
                  <a:lnTo>
                    <a:pt x="0" y="457200"/>
                  </a:lnTo>
                  <a:lnTo>
                    <a:pt x="1714500" y="909638"/>
                  </a:lnTo>
                  <a:lnTo>
                    <a:pt x="2314575" y="795338"/>
                  </a:lnTo>
                  <a:lnTo>
                    <a:pt x="2886075" y="857250"/>
                  </a:lnTo>
                  <a:lnTo>
                    <a:pt x="3471863" y="638175"/>
                  </a:lnTo>
                  <a:lnTo>
                    <a:pt x="4048125" y="1000125"/>
                  </a:lnTo>
                  <a:cubicBezTo>
                    <a:pt x="4046538" y="911225"/>
                    <a:pt x="4044950" y="822325"/>
                    <a:pt x="4043363" y="733425"/>
                  </a:cubicBezTo>
                  <a:lnTo>
                    <a:pt x="3467100" y="404813"/>
                  </a:lnTo>
                  <a:lnTo>
                    <a:pt x="2847975" y="504825"/>
                  </a:lnTo>
                  <a:lnTo>
                    <a:pt x="2319338" y="538163"/>
                  </a:lnTo>
                  <a:lnTo>
                    <a:pt x="1724025" y="657225"/>
                  </a:lnTo>
                  <a:lnTo>
                    <a:pt x="1128713" y="50006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g299f3e0dbb6_2_41"/>
            <p:cNvSpPr/>
            <p:nvPr/>
          </p:nvSpPr>
          <p:spPr>
            <a:xfrm>
              <a:off x="6543675" y="2690813"/>
              <a:ext cx="4048125" cy="942975"/>
            </a:xfrm>
            <a:custGeom>
              <a:avLst/>
              <a:gdLst/>
              <a:ahLst/>
              <a:cxnLst/>
              <a:rect l="l" t="t" r="r" b="b"/>
              <a:pathLst>
                <a:path w="4048125" h="942975" extrusionOk="0">
                  <a:moveTo>
                    <a:pt x="0" y="0"/>
                  </a:moveTo>
                  <a:lnTo>
                    <a:pt x="0" y="147637"/>
                  </a:lnTo>
                  <a:lnTo>
                    <a:pt x="590550" y="423862"/>
                  </a:lnTo>
                  <a:lnTo>
                    <a:pt x="1738313" y="766762"/>
                  </a:lnTo>
                  <a:lnTo>
                    <a:pt x="2324100" y="661987"/>
                  </a:lnTo>
                  <a:lnTo>
                    <a:pt x="2867025" y="690562"/>
                  </a:lnTo>
                  <a:lnTo>
                    <a:pt x="3467100" y="581025"/>
                  </a:lnTo>
                  <a:lnTo>
                    <a:pt x="4038600" y="942975"/>
                  </a:lnTo>
                  <a:lnTo>
                    <a:pt x="4048125" y="433387"/>
                  </a:lnTo>
                  <a:lnTo>
                    <a:pt x="3467100" y="128587"/>
                  </a:lnTo>
                  <a:lnTo>
                    <a:pt x="2881313" y="252412"/>
                  </a:lnTo>
                  <a:lnTo>
                    <a:pt x="1785938" y="361950"/>
                  </a:lnTo>
                  <a:lnTo>
                    <a:pt x="1147763" y="214312"/>
                  </a:lnTo>
                  <a:lnTo>
                    <a:pt x="581025" y="2000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"/>
          <p:cNvSpPr/>
          <p:nvPr/>
        </p:nvSpPr>
        <p:spPr>
          <a:xfrm>
            <a:off x="210222" y="206833"/>
            <a:ext cx="11771700" cy="6444300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9" name="Google Shape;409;p7"/>
          <p:cNvCxnSpPr/>
          <p:nvPr/>
        </p:nvCxnSpPr>
        <p:spPr>
          <a:xfrm rot="10800000">
            <a:off x="-14855" y="427350"/>
            <a:ext cx="8288700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10" name="Google Shape;410;p7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5" t="22669" r="27129" b="24523"/>
          <a:stretch/>
        </p:blipFill>
        <p:spPr>
          <a:xfrm rot="8088564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7"/>
          <p:cNvSpPr txBox="1"/>
          <p:nvPr/>
        </p:nvSpPr>
        <p:spPr>
          <a:xfrm>
            <a:off x="1206269" y="738510"/>
            <a:ext cx="91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NFT 키워드에 대한 동적 토픽 모델링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7"/>
          <p:cNvSpPr txBox="1"/>
          <p:nvPr/>
        </p:nvSpPr>
        <p:spPr>
          <a:xfrm>
            <a:off x="931815" y="1447988"/>
            <a:ext cx="642244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키워드 발생확률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"/>
          <p:cNvSpPr txBox="1"/>
          <p:nvPr/>
        </p:nvSpPr>
        <p:spPr>
          <a:xfrm>
            <a:off x="1206275" y="1916573"/>
            <a:ext cx="5586412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키워드 발생확률이 높고 기간에 따른 변화량이 큰 키워드들을 중심으로 분석.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아래 그래프는 디지털 아트 토픽의 ‘작품‘, 금융 투자 토픽의 ‘투자’, 메타버스 산업 토픽의 ‘메타버스‘, 블록체인 게임 토픽의 ‘게임’, AI 산업 혁신 토픽의 ‘AI’ 키워드들의 기간 별 키워드 발생확률을 보여줌.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‘게임’ 토픽은 전체 기간 내내 다른 키워드들보다 높은 발생확률을 보이고 있으며 이를 통해 NFT와 게임에 대한 관심이 꾸준히 유지되는 것을 알 수 있음.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‘메타버스’ 키워드는 전반적으로 발생확률이 매우 높으나 메타버스 산업 토픽의 문서 비중과 같이 감소하는 추세를 보이고 있어 메타버스 내에서의 NFT 활용에 대한 관심은 감소하는 추세라고 볼 수 있음.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‘투자’ 키워드 역시 전반적으로 발생확률이 높으나  감소하는 추세를 보여 투자를 목적으로 한 NFT에 대한 관심은 줄어들고 있는 것을 알 수 있음.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‘AI’ 키워드는 발생확률이 크게 증가하는 추세를 보이는데, 이는 생성형 AI 기술을 NFT에 접목시키는 등 최근 증가하고 있는 AI 기술과 NFT를 함께 활용하고자 하는 시도와 이에 대한 관심이 반영된 결과.</a:t>
            </a:r>
            <a:endParaRPr/>
          </a:p>
          <a:p>
            <a:pPr marL="28575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4613" y="2359698"/>
            <a:ext cx="4889346" cy="3177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8"/>
          <p:cNvSpPr/>
          <p:nvPr/>
        </p:nvSpPr>
        <p:spPr>
          <a:xfrm>
            <a:off x="210222" y="206833"/>
            <a:ext cx="11771700" cy="6444300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0" name="Google Shape;420;p8"/>
          <p:cNvCxnSpPr/>
          <p:nvPr/>
        </p:nvCxnSpPr>
        <p:spPr>
          <a:xfrm rot="10800000">
            <a:off x="-14855" y="427350"/>
            <a:ext cx="8288700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1" name="Google Shape;421;p8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5" t="22669" r="27129" b="24523"/>
          <a:stretch/>
        </p:blipFill>
        <p:spPr>
          <a:xfrm rot="8088564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8"/>
          <p:cNvSpPr txBox="1"/>
          <p:nvPr/>
        </p:nvSpPr>
        <p:spPr>
          <a:xfrm>
            <a:off x="1206269" y="738510"/>
            <a:ext cx="91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NFT 키워드에 대한 동적 토픽 모델링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8"/>
          <p:cNvSpPr txBox="1"/>
          <p:nvPr/>
        </p:nvSpPr>
        <p:spPr>
          <a:xfrm>
            <a:off x="931815" y="1447988"/>
            <a:ext cx="642244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키워드 발생확률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8"/>
          <p:cNvSpPr txBox="1"/>
          <p:nvPr/>
        </p:nvSpPr>
        <p:spPr>
          <a:xfrm>
            <a:off x="1206274" y="1916573"/>
            <a:ext cx="10027783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토픽 별 발생확률이 높은 상위 키워드들을 확인하고 그 중 기간 별 상위 키워드들의 변동성이 큰 ‘엔터 사업‘ 토픽에 대해 분석.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아래 표는 ‘엔터 사업’ 토픽에서 기간 별로 키워드 발생확률이 가장 높은 상위 10개의 키워드들을 발생확률이 높은 순으로 보여주며 이를 통해 NFT를 활용한 엔터 분야 내 여러 산업들의 동향을 분석하고자 하였음.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‘웹툰‘ 키워드는 2021년에는 상위 키워드에 포함되지 못했지만 2022년 부터 토픽 내 키워드 발생확률의 순위가 계속해서 증가한 것을 확인할 수 있음.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이는 최근 인기 웹툰의 지식재산권(IP)을 활용하여 발행한 웹툰 NFT의 성장세를 확인할 수 있는 부분임.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‘하이브’ 키워드의 경우 2021년 10월과 12월 사이에는 토픽 내 키워드 발생확률이 가장 높았으나 2022년 9월 이후에는 상위 키워드에 포함되지 못하였는데, 이는 NFT를 활용한 디지털 굿즈에 대한 팬들의 반발과 이로 인한 하락세가 반영된 것.</a:t>
            </a:r>
            <a:endParaRPr/>
          </a:p>
        </p:txBody>
      </p:sp>
      <p:graphicFrame>
        <p:nvGraphicFramePr>
          <p:cNvPr id="425" name="Google Shape;425;p8"/>
          <p:cNvGraphicFramePr/>
          <p:nvPr/>
        </p:nvGraphicFramePr>
        <p:xfrm>
          <a:off x="1678645" y="4080972"/>
          <a:ext cx="9083000" cy="2349775"/>
        </p:xfrm>
        <a:graphic>
          <a:graphicData uri="http://schemas.openxmlformats.org/drawingml/2006/table">
            <a:tbl>
              <a:tblPr firstRow="1" bandRow="1">
                <a:noFill/>
                <a:tableStyleId>{FD116E5A-E7D3-44A2-B1B8-BDC91C5C8BF9}</a:tableStyleId>
              </a:tblPr>
              <a:tblGrid>
                <a:gridCol w="113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5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3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2021-10 ~2021-12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2022-01 ~2022-03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2022-04 ~2022-06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2022-07 ~2022-09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2022-10 ~2022-12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2023-01 ~2023-03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2023-04 ~2023-06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2023-07 ~2023-09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하이브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콘텐츠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콘텐츠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콘텐츠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콘텐츠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콘텐츠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콘텐츠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콘텐츠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콘텐츠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IP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IP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하이브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아티스트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아티스트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아티스트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아티스트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아티스트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웹툰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아티스트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아티스트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음악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음악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제작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제작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웹툰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아티스트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사업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음악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하이브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제작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음악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음악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제작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팬들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글로벌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제작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제작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웹툰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웹툰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웹툰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팬들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제작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2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음악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사업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웹툰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드라마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글로벌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글로벌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음악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글로벌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2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드라마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웹툰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드라마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하이브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팬덤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팬덤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글로벌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음악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2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BTS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영화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영화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글로벌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드라마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팬들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팬덤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팬덤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2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제작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글로벌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글로벌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팬덤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팬들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드라마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드라마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드라마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"/>
          <p:cNvSpPr/>
          <p:nvPr/>
        </p:nvSpPr>
        <p:spPr>
          <a:xfrm>
            <a:off x="210222" y="206833"/>
            <a:ext cx="11771700" cy="6444300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1" name="Google Shape;431;p35"/>
          <p:cNvCxnSpPr/>
          <p:nvPr/>
        </p:nvCxnSpPr>
        <p:spPr>
          <a:xfrm rot="10800000">
            <a:off x="-14855" y="427350"/>
            <a:ext cx="8288700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32" name="Google Shape;432;p35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5" t="22669" r="27129" b="24523"/>
          <a:stretch/>
        </p:blipFill>
        <p:spPr>
          <a:xfrm rot="8088564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5"/>
          <p:cNvSpPr txBox="1"/>
          <p:nvPr/>
        </p:nvSpPr>
        <p:spPr>
          <a:xfrm>
            <a:off x="1206269" y="738510"/>
            <a:ext cx="91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NFT 키워드에 대한 동적 토픽 모델링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5"/>
          <p:cNvSpPr txBox="1"/>
          <p:nvPr/>
        </p:nvSpPr>
        <p:spPr>
          <a:xfrm>
            <a:off x="1197927" y="5417296"/>
            <a:ext cx="1013192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 그림은 토픽 별 문서 비중의 시계열과 유저 별 normal transaction 트렌드 시계열 간의 유사도를 유클리디안 거리와 상관 계수를 통해 나타낸 것.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상관계수 검정에서의 p-value가 0.05보다 클 경우 상관계수가 유의하지 않아 0으로 취급.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'증시분석', '블록체인 게임’ 토픽 비중과 normal transaction의 시계열에서 높은 유사성을 보이는 유저들이 많음.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반면 ‘블록체인 서비스‘ 토픽 비중과는 음의 상관관계를 보이는 유저들이 많음.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35" descr="텍스트, 스크린샷, 직사각형, 패턴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3163" y="1272987"/>
            <a:ext cx="4297940" cy="4072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5" descr="텍스트, 스크린샷, 평행, 직사각형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4510" y="1252357"/>
            <a:ext cx="4404377" cy="418235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5"/>
          <p:cNvSpPr/>
          <p:nvPr/>
        </p:nvSpPr>
        <p:spPr>
          <a:xfrm>
            <a:off x="6872300" y="1355537"/>
            <a:ext cx="248320" cy="3398717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5"/>
          <p:cNvSpPr/>
          <p:nvPr/>
        </p:nvSpPr>
        <p:spPr>
          <a:xfrm>
            <a:off x="8168779" y="1355539"/>
            <a:ext cx="248320" cy="3398715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5"/>
          <p:cNvSpPr/>
          <p:nvPr/>
        </p:nvSpPr>
        <p:spPr>
          <a:xfrm>
            <a:off x="2077973" y="1372955"/>
            <a:ext cx="248320" cy="3318594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5"/>
          <p:cNvSpPr/>
          <p:nvPr/>
        </p:nvSpPr>
        <p:spPr>
          <a:xfrm>
            <a:off x="3348328" y="1381665"/>
            <a:ext cx="248320" cy="3309884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9f3e0dbb6_1_298"/>
          <p:cNvSpPr/>
          <p:nvPr/>
        </p:nvSpPr>
        <p:spPr>
          <a:xfrm>
            <a:off x="210222" y="206833"/>
            <a:ext cx="11771700" cy="6444300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6" name="Google Shape;446;g299f3e0dbb6_1_298"/>
          <p:cNvCxnSpPr/>
          <p:nvPr/>
        </p:nvCxnSpPr>
        <p:spPr>
          <a:xfrm rot="10800000">
            <a:off x="-14855" y="427350"/>
            <a:ext cx="8288700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7" name="Google Shape;447;g299f3e0dbb6_1_298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5" t="22669" r="27129" b="24523"/>
          <a:stretch/>
        </p:blipFill>
        <p:spPr>
          <a:xfrm rot="8088564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299f3e0dbb6_1_298"/>
          <p:cNvSpPr txBox="1"/>
          <p:nvPr/>
        </p:nvSpPr>
        <p:spPr>
          <a:xfrm>
            <a:off x="1206269" y="738510"/>
            <a:ext cx="91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결론 및 제안사항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299f3e0dbb6_1_298"/>
          <p:cNvSpPr txBox="1"/>
          <p:nvPr/>
        </p:nvSpPr>
        <p:spPr>
          <a:xfrm>
            <a:off x="931816" y="1969601"/>
            <a:ext cx="10416900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Oknim의 주 고객층은 자금을 가지고 NFT를 구매하여 NFT를 수집하거나 투자하는 것을 목적으로 하며, W2E의 주 고객층은 다른 유저들과 함께 와치파티를 시청하거나 와치파티에서 배포하는 NFT를 소량 수집하는 것이 목적.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W2E 유저 간 커뮤니티가 지속적으로 발전할 수 있도록 유저 간의 교류를 촉진하는 방향으로 컨텐츠와 이벤트를 제공.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4번 군집(매우 낮은 가격, 매우 적은 NFT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의 유저들은 와치파티에 어느 정도 높은 충성도를 가진 고객들이므로, 이들의 이탈을 모니터링 할 필요가 있으며 이탈 징후가 발생할 경우에는 이들을 재유입 시킬 수 있는 맞춤형 컨텐츠나 보상을 제공하는 것이 필요.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4번 군집의 유저들을 통해 신규 유저들을 유입시키고 커뮤니티를 확장시킬 수 있도록 친구 추천이나 신규 유저에게 NFT를 제공하는 등의 컨텐츠를 기획하여 W2E 소유 비율이 낮은 1,2,3번 군집의 유저들 또한 와치파티에 적극적으로 참여할 수 있도록 유도하는 것이 필요.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유저들의 거래량이 ‘증시 분석’과 ‘블록체인 게임‘ 토픽과 높은 연관성을 보였으므로 유저들이 NFT 관련주들의 증시 현황과 NFT를 활용한 게임 산업에 큰 관심을 가지고 있다는 것을 확인할 수 있음.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GDC와 같은 이벤트로 인해 블록체인, NFT과 관련한 게임에 대한 관심이 대두되는 시기에 맞추어 게임과 관련한 와치파티 컨텐츠 또는 Oknim NFT를 생산.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NFT 관련주들의 증시 동향을 관찰하여 유저들의 행동을 선제적으로 예측하고 그에 맞는 전략 수립이 필요.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3"/>
          <p:cNvCxnSpPr/>
          <p:nvPr/>
        </p:nvCxnSpPr>
        <p:spPr>
          <a:xfrm rot="10800000">
            <a:off x="-14748" y="427350"/>
            <a:ext cx="8288593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9" name="Google Shape;109;p3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3" t="22669" r="27131" b="24523"/>
          <a:stretch/>
        </p:blipFill>
        <p:spPr>
          <a:xfrm rot="8088566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/>
          <p:nvPr/>
        </p:nvSpPr>
        <p:spPr>
          <a:xfrm>
            <a:off x="1206269" y="738510"/>
            <a:ext cx="911338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기업 및 데이터 소개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931815" y="1447988"/>
            <a:ext cx="64224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NFT란?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1206275" y="1916575"/>
            <a:ext cx="10465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NFT란 대체가 불가능한 토큰(Non-Fungible Token)의 약자로 디지털 자산이나 콘텐츠에 고유성과 소유권을 부여하는데 사용되는 블록체인 기술.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NFT에는 고유한 식별 값이 할당되기 때문에 복제가 불가능하며 한정된 수량의 NFT를 발행하여 희소성을 부여할 수 있음.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게임, 미술, 음악, 메타버스 등 다양한 분야에서 디지털 자산에 대한 소유권을 부여하기 위하여 NFT를 활용</a:t>
            </a:r>
            <a:r>
              <a:rPr lang="en-US" sz="1200"/>
              <a:t>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국내 여러 업계에서 브랜드의 정체성을 담은 캐릭터형 NFT를 발행하여 마케팅 수단으로 활용하거나 기존 멤버십의 확장 개념으로 멤버쉽 NFT를 출시하는 등 그 </a:t>
            </a:r>
            <a:r>
              <a:rPr lang="en-US" sz="1200"/>
              <a:t>활용성이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점점 더 커지고 있음.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3" descr="You own an NFT, now what do you do with i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0388" y="3642245"/>
            <a:ext cx="4004743" cy="266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 descr=" "/>
          <p:cNvPicPr preferRelativeResize="0"/>
          <p:nvPr/>
        </p:nvPicPr>
        <p:blipFill rotWithShape="1">
          <a:blip r:embed="rId5">
            <a:alphaModFix/>
          </a:blip>
          <a:srcRect l="7333" r="7370"/>
          <a:stretch/>
        </p:blipFill>
        <p:spPr>
          <a:xfrm>
            <a:off x="1153881" y="3642245"/>
            <a:ext cx="5177115" cy="276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" name="Google Shape;120;p15"/>
          <p:cNvCxnSpPr/>
          <p:nvPr/>
        </p:nvCxnSpPr>
        <p:spPr>
          <a:xfrm rot="10800000">
            <a:off x="-14748" y="427350"/>
            <a:ext cx="8288593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1" name="Google Shape;121;p15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3" t="22669" r="27131" b="24523"/>
          <a:stretch/>
        </p:blipFill>
        <p:spPr>
          <a:xfrm rot="8088566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1206269" y="738510"/>
            <a:ext cx="911338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기업 및 데이터 소개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931815" y="1447988"/>
            <a:ext cx="64224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스크리나(Screena)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1206269" y="1916583"/>
            <a:ext cx="10019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‘함께 보는 즐거움’을 모토로, 실시간 채팅과 함께 OTT</a:t>
            </a:r>
            <a:r>
              <a:rPr lang="en-US" sz="1200"/>
              <a:t>를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같이보</a:t>
            </a:r>
            <a:r>
              <a:rPr lang="en-US" sz="1200"/>
              <a:t>는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서비스 ‘와치파티’, 스트리머용 위젯인 ‘상영회 타이머’를 운영.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회사의 마스코트인 ‘Oknim’은 옥수수 캐릭터로 회사 내에서 발행하고 있는 스크리나의 NFT.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/>
              <a:t>‘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와치파티</a:t>
            </a:r>
            <a:r>
              <a:rPr lang="en-US" sz="1200"/>
              <a:t>’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솔루션을 활용해 실시간으로 OTT 영상 콘텐츠를 함께 보고 시청과 동시에 채팅 가능 콘텐츠를 감상하고 메타마스크 지갑을 연결하면 자동으로 소울바운드 토큰(2차판매 또는 양도가 불가능한 NFT)을 지급.</a:t>
            </a:r>
            <a:endParaRPr/>
          </a:p>
        </p:txBody>
      </p:sp>
      <p:pic>
        <p:nvPicPr>
          <p:cNvPr id="125" name="Google Shape;12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0230" y="3534182"/>
            <a:ext cx="3770812" cy="1120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60558" y="3489606"/>
            <a:ext cx="1476614" cy="43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71930" y="4022290"/>
            <a:ext cx="3655925" cy="183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50230" y="4778642"/>
            <a:ext cx="3770811" cy="1080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/>
          <p:nvPr/>
        </p:nvSpPr>
        <p:spPr>
          <a:xfrm>
            <a:off x="210147" y="206858"/>
            <a:ext cx="11771700" cy="6444300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4"/>
          <p:cNvCxnSpPr/>
          <p:nvPr/>
        </p:nvCxnSpPr>
        <p:spPr>
          <a:xfrm rot="10800000">
            <a:off x="-14855" y="427350"/>
            <a:ext cx="8288700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5" name="Google Shape;135;p4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5" t="22669" r="27129" b="24523"/>
          <a:stretch/>
        </p:blipFill>
        <p:spPr>
          <a:xfrm rot="8088564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 txBox="1"/>
          <p:nvPr/>
        </p:nvSpPr>
        <p:spPr>
          <a:xfrm>
            <a:off x="931815" y="1524188"/>
            <a:ext cx="642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Oknim NFT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1206269" y="1992783"/>
            <a:ext cx="100191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스크리나에서 자체적으로 발행하고 있는  NFT collection.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스크리나 사용자들의 로열티를 높이고 일종의 멤버십 제도를 운영하기 위해 발행.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Oknim을 소유하고 있는 유저들의 지갑 주소 데이터를 제공받아 분석에 활용.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0359" y="1418963"/>
            <a:ext cx="1900238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72125" y="1418950"/>
            <a:ext cx="16383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 txBox="1"/>
          <p:nvPr/>
        </p:nvSpPr>
        <p:spPr>
          <a:xfrm>
            <a:off x="931815" y="3994538"/>
            <a:ext cx="642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Watch 2 Earn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1206273" y="4463125"/>
            <a:ext cx="65397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와치파티 솔루션을 실행한 상태에서 22개의 OTT에서의 콘텐츠를 감상하면 2</a:t>
            </a:r>
            <a:r>
              <a:rPr lang="en-US" sz="1200"/>
              <a:t>차 판매 또는 양도가 불가능한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‘소울바운드 토큰’(soulbound token)을 제공.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콘텐츠에 대한 수집성, 기념성, 유틸리티에 방점을 둔 시스템.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와치파티 컨텐츠에 대한 정보와 W2E NFT를 수령해 간 유저의 지갑 주소를 제공받아 이를 분석에 활용.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4"/>
          <p:cNvGrpSpPr/>
          <p:nvPr/>
        </p:nvGrpSpPr>
        <p:grpSpPr>
          <a:xfrm>
            <a:off x="7810338" y="3758289"/>
            <a:ext cx="3699763" cy="2443329"/>
            <a:chOff x="7810338" y="3758289"/>
            <a:chExt cx="3699763" cy="2443329"/>
          </a:xfrm>
        </p:grpSpPr>
        <p:pic>
          <p:nvPicPr>
            <p:cNvPr id="143" name="Google Shape;143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810359" y="3758300"/>
              <a:ext cx="1215341" cy="1201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319676" y="3758289"/>
              <a:ext cx="1190425" cy="1201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65012" y="3766416"/>
              <a:ext cx="1190425" cy="1184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810338" y="4965350"/>
              <a:ext cx="1208506" cy="1230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055960" y="4959476"/>
              <a:ext cx="1208506" cy="12421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0301584" y="4967950"/>
              <a:ext cx="1208506" cy="1225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" name="Google Shape;149;p4"/>
          <p:cNvSpPr txBox="1"/>
          <p:nvPr/>
        </p:nvSpPr>
        <p:spPr>
          <a:xfrm>
            <a:off x="1206269" y="738510"/>
            <a:ext cx="911338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기업 및 데이터 소개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5" name="Google Shape;155;p28"/>
          <p:cNvCxnSpPr/>
          <p:nvPr/>
        </p:nvCxnSpPr>
        <p:spPr>
          <a:xfrm rot="10800000">
            <a:off x="-14748" y="427350"/>
            <a:ext cx="8288593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6" name="Google Shape;156;p28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3" t="22669" r="27129" b="24523"/>
          <a:stretch/>
        </p:blipFill>
        <p:spPr>
          <a:xfrm rot="8088566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931815" y="1447988"/>
            <a:ext cx="642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소유한 다른 NFT 정보 수집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1206275" y="1916575"/>
            <a:ext cx="7288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소유한 다른 NFT들의 정보를 수집하여 유저의 취향이나 소비 패턴 등을 파악.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“Ethereum”과 “Polygon” 기반의 아이템과 collection을 Rarible API를 통해 모두 수집.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i="0" u="sng" strike="noStrike" cap="none">
                <a:solidFill>
                  <a:schemeClr val="dk1"/>
                </a:solidFill>
              </a:rPr>
              <a:t>getItemsByOwner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Oknim, W2E NFT를 소유한 유저들의 다른 NFT들에 대한 정보 수집.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i="0" u="sng" strike="noStrike" cap="none">
                <a:solidFill>
                  <a:schemeClr val="dk1"/>
                </a:solidFill>
              </a:rPr>
              <a:t>getCollectionStats</a:t>
            </a:r>
            <a:r>
              <a:rPr lang="en-US" sz="1200" i="0" strike="noStrike" cap="none">
                <a:solidFill>
                  <a:schemeClr val="dk1"/>
                </a:solidFill>
              </a:rPr>
              <a:t>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Collection별 highestSale(최고 거래가), floorPrice(최저 가격), marketCap(시가 총액), items(item 개수), owners (owner 수), volume(거래량)의 정보 추출.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28" descr="Rarible Review: The Best NFT Marketplace for Creators?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8583" y="1556979"/>
            <a:ext cx="1239975" cy="9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5">
            <a:alphaModFix/>
          </a:blip>
          <a:srcRect r="41148"/>
          <a:stretch/>
        </p:blipFill>
        <p:spPr>
          <a:xfrm>
            <a:off x="9125402" y="2945447"/>
            <a:ext cx="2219000" cy="452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 rotWithShape="1">
          <a:blip r:embed="rId6">
            <a:alphaModFix/>
          </a:blip>
          <a:srcRect r="39673"/>
          <a:stretch/>
        </p:blipFill>
        <p:spPr>
          <a:xfrm>
            <a:off x="9125400" y="2489349"/>
            <a:ext cx="2219001" cy="4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/>
        </p:nvSpPr>
        <p:spPr>
          <a:xfrm>
            <a:off x="931815" y="3962588"/>
            <a:ext cx="642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거래 내역 데이터 수집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1206274" y="4431175"/>
            <a:ext cx="754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Oknim, W2E NFT를 소유한 유저의 계정 활동 특징을 파악.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유저의 NFT 거래 내역을 확인하기 위해 Etherscan API, PolygonScan API를 활용.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 u="sng">
                <a:solidFill>
                  <a:schemeClr val="dk1"/>
                </a:solidFill>
              </a:rPr>
              <a:t>Get a list of ‘Normal’ transactions by address</a:t>
            </a:r>
            <a:r>
              <a:rPr lang="en-US" sz="1200">
                <a:solidFill>
                  <a:schemeClr val="dk1"/>
                </a:solidFill>
              </a:rPr>
              <a:t> :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Oknim, W2E NFT를 소유한 유저의 지갑 주소를 입력으로 하여 유저 별 normal transaction</a:t>
            </a:r>
            <a:r>
              <a:rPr lang="en-US" sz="1200">
                <a:solidFill>
                  <a:schemeClr val="dk1"/>
                </a:solidFill>
              </a:rPr>
              <a:t>의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로그 데이터를 수집.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25400" y="3912552"/>
            <a:ext cx="1503360" cy="46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 rotWithShape="1">
          <a:blip r:embed="rId8">
            <a:alphaModFix/>
          </a:blip>
          <a:srcRect r="18586" b="12753"/>
          <a:stretch/>
        </p:blipFill>
        <p:spPr>
          <a:xfrm>
            <a:off x="8754075" y="5149504"/>
            <a:ext cx="2961649" cy="46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18622" y="4403754"/>
            <a:ext cx="1716927" cy="4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/>
        </p:nvSpPr>
        <p:spPr>
          <a:xfrm>
            <a:off x="1206269" y="738510"/>
            <a:ext cx="91133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기업 및 데이터 소개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p6"/>
          <p:cNvCxnSpPr/>
          <p:nvPr/>
        </p:nvCxnSpPr>
        <p:spPr>
          <a:xfrm rot="10800000">
            <a:off x="-14748" y="427350"/>
            <a:ext cx="8288593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4" name="Google Shape;174;p6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3" t="22669" r="27131" b="24523"/>
          <a:stretch/>
        </p:blipFill>
        <p:spPr>
          <a:xfrm rot="8088566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6"/>
          <p:cNvSpPr txBox="1"/>
          <p:nvPr/>
        </p:nvSpPr>
        <p:spPr>
          <a:xfrm>
            <a:off x="1206269" y="738510"/>
            <a:ext cx="911338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고객 세분화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931815" y="1447988"/>
            <a:ext cx="64224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고객 세분화(Customer segmentation)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 txBox="1"/>
          <p:nvPr/>
        </p:nvSpPr>
        <p:spPr>
          <a:xfrm>
            <a:off x="1206269" y="1916583"/>
            <a:ext cx="10019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고객세분화는 고객  관점의 다양한 변수들을 활용하여 비슷한 특징을 갖는 고객들을 그룹으로 분류하는 것을 의미.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머신러닝을 활용한 고객세분화 분야에서는 클러스터링과 같은 비지도학습 모델</a:t>
            </a:r>
            <a:r>
              <a:rPr lang="en-US" sz="1200"/>
              <a:t>을 많이 활용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Oknim, W2E NFT를 소유한 유저들을 유저가 소유한 다른 NFT들의 특징, NFT 소유량, 소유한 NFT 컬렉션의 다양성 등을 기반으로 세분화.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고객들이 어떤 다른 NFT를 선호하는지, 얼마나 많은 NFT를 소유하고 있는지, 그리고 그들의 NFT 컬렉션의 다양성이 어떠한지 등을 이해.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고객들의 소비 경향이나 특징을 파악하고, 이러한 인사이트를 바탕으로 효과적인 타겟 마케팅 전략을 수립.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4105" y="3899043"/>
            <a:ext cx="4483789" cy="235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5" name="Google Shape;185;p5"/>
          <p:cNvCxnSpPr/>
          <p:nvPr/>
        </p:nvCxnSpPr>
        <p:spPr>
          <a:xfrm rot="10800000">
            <a:off x="-14748" y="427350"/>
            <a:ext cx="8288593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6" name="Google Shape;186;p5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3" t="22669" r="27129" b="24523"/>
          <a:stretch/>
        </p:blipFill>
        <p:spPr>
          <a:xfrm rot="8088566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 txBox="1"/>
          <p:nvPr/>
        </p:nvSpPr>
        <p:spPr>
          <a:xfrm>
            <a:off x="1206269" y="738510"/>
            <a:ext cx="91133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고객 세분화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931815" y="1447988"/>
            <a:ext cx="64224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생성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9" name="Google Shape;189;p5"/>
          <p:cNvGraphicFramePr/>
          <p:nvPr/>
        </p:nvGraphicFramePr>
        <p:xfrm>
          <a:off x="1592607" y="2932315"/>
          <a:ext cx="9006750" cy="3412500"/>
        </p:xfrm>
        <a:graphic>
          <a:graphicData uri="http://schemas.openxmlformats.org/drawingml/2006/table">
            <a:tbl>
              <a:tblPr firstRow="1" bandRow="1">
                <a:noFill/>
                <a:tableStyleId>{8CBB93B1-8554-4CE0-9D3B-A45735CB469B}</a:tableStyleId>
              </a:tblPr>
              <a:tblGrid>
                <a:gridCol w="14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변수명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변수명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item_count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유저가 소유한 NFT의 개수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Weighted_avg_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highestsale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유저가 소유한 NFT 컬렉션 내의 각 아이템의 </a:t>
                      </a:r>
                      <a:r>
                        <a:rPr lang="en-US" sz="1100" b="1" u="sng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최고 거래가</a:t>
                      </a: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에 대한 가중 평균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collection_count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유저가 소유한 NFT의 컬렉션의 개수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Weighted_avg_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listed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유저가 소유한 NFT 컬렉션 내의 각 </a:t>
                      </a:r>
                      <a:r>
                        <a:rPr lang="en-US" sz="1100" b="1" u="sng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시장 거래 가능 아이템</a:t>
                      </a: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의 거래소 등록 여부 가중평균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4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entropy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컬렉션 별 NFT의 개수에 대한 전체 NFT 개수의 비율을 통해 산출한 엔트로피 정보량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(유저가 소유한 collection의 다양성 정도를 나타냄)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Weighted_avg_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items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유저가 소유한 NFT 컬렉션 내의 각 </a:t>
                      </a:r>
                      <a:r>
                        <a:rPr lang="en-US" sz="1100" b="1" u="sng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아이템 수</a:t>
                      </a: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에 대한 가중 평균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7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Weighted_avg_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owners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유저가 소유한 NFT 컬렉션 내의 각 </a:t>
                      </a:r>
                      <a:r>
                        <a:rPr lang="en-US" sz="1100" b="1" u="sng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아이템의 소유자 수</a:t>
                      </a: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에 대한 가중 평균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Weighted_avg_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volumn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유저가 소유한 NFT 컬렉션 내의 각 아이템에 대한 </a:t>
                      </a:r>
                      <a:r>
                        <a:rPr lang="en-US" sz="1100" b="1" u="sng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거래량</a:t>
                      </a: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에 대한 가중 평균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0" name="Google Shape;190;p5"/>
          <p:cNvSpPr txBox="1"/>
          <p:nvPr/>
        </p:nvSpPr>
        <p:spPr>
          <a:xfrm>
            <a:off x="1206269" y="1916583"/>
            <a:ext cx="10019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/>
              <a:t>유저의 수집한 NFT 정보들을 바탕으로 분석에 활용할 데이터셋을 생성.</a:t>
            </a:r>
            <a:endParaRPr sz="120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US" sz="1200"/>
              <a:t>변수의 스케일을 조정하기 위하여 각 변수를 표준화. (                   )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310" y="2153850"/>
            <a:ext cx="737865" cy="3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 cap="flat" cmpd="sng">
            <a:solidFill>
              <a:srgbClr val="0015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Google Shape;197;p29"/>
          <p:cNvCxnSpPr/>
          <p:nvPr/>
        </p:nvCxnSpPr>
        <p:spPr>
          <a:xfrm rot="10800000">
            <a:off x="-14748" y="427350"/>
            <a:ext cx="8288593" cy="0"/>
          </a:xfrm>
          <a:prstGeom prst="straightConnector1">
            <a:avLst/>
          </a:prstGeom>
          <a:noFill/>
          <a:ln w="25400" cap="flat" cmpd="sng">
            <a:solidFill>
              <a:srgbClr val="00154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8" name="Google Shape;198;p29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9933" t="22669" r="27131" b="24523"/>
          <a:stretch/>
        </p:blipFill>
        <p:spPr>
          <a:xfrm rot="8088566">
            <a:off x="737516" y="728347"/>
            <a:ext cx="388600" cy="3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/>
        </p:nvSpPr>
        <p:spPr>
          <a:xfrm>
            <a:off x="1206269" y="738510"/>
            <a:ext cx="91133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고객 세분화</a:t>
            </a:r>
            <a:endParaRPr sz="18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931815" y="1447988"/>
            <a:ext cx="64224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군집화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1206268" y="1916583"/>
            <a:ext cx="103761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군집화(Data clustering)은 유사한 데이터 포인트를 그들의 특성이나 유사성에 따라 그룹화하는 것을 의미.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군집화는 클래스에 대한 사전 지식 없이 데이터셋 내의 패턴이나 관계를 통해 도출되는 비지도 학습 방법론.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군집화 알고리즘에는 k-means clustering, spectral clustering 등 다양한 방법론들이 존재.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본 프로젝트에서는 군집의 계층을 생성하는 계층적 군집화 알고리즘 중 Agglomerative clustering 알고리즘을 사용.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Agglomerative clustering은 각 데이터 포인트를 </a:t>
            </a:r>
            <a:r>
              <a:rPr lang="en-US" sz="1200"/>
              <a:t>개별적인 군집으로 시작하여, 계층적으로 상향식으로 진행되며 인접한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군집 쌍이 병합되는 방식의 군집화 알고리즘.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포인트 간 거리는 유클리디안 거리를 사용하였고 군집 간의 유사도를 계산하는 linkage는 병합되는 군집의 분산을 최소화하는 ward linkage를 사용.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군집화 결과를 평가 하기 위해 실루엣 계수를 사용하였으며, 실루엣 계수는 같은 군집 내 모든 데이터 포인트와의 평균 거리가 가장 가까운 군집의 모든 데이터 포인트와의 평균 거리보다 클 경우 양수, 그렇지 않을 경우 음수의 값을 가짐.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29" descr="Hierarchical Clustering. Hierarchical Clustering groups… | by Himanshu  Sharma | Mediu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5252" y="4691769"/>
            <a:ext cx="3187727" cy="177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 descr="Understanding data mining clustering methods - The SAS Data Science Blo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35313" y="4752296"/>
            <a:ext cx="2330894" cy="177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4726</Words>
  <Application>Microsoft Office PowerPoint</Application>
  <PresentationFormat>와이드스크린</PresentationFormat>
  <Paragraphs>435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Quattrocento Sans</vt:lpstr>
      <vt:lpstr>Malgun Gothic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조경은</dc:creator>
  <cp:lastModifiedBy>user</cp:lastModifiedBy>
  <cp:revision>1</cp:revision>
  <dcterms:created xsi:type="dcterms:W3CDTF">2018-06-13T11:24:55Z</dcterms:created>
  <dcterms:modified xsi:type="dcterms:W3CDTF">2024-08-25T20:19:55Z</dcterms:modified>
</cp:coreProperties>
</file>